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2ABA-14F1-9143-8A30-21881FAD0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4C94-D9E3-3E46-B7B6-2FFF3FF00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432AE-0E6A-3642-8617-651C9AE7C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B6CF5-CAD0-D140-912E-A0F38EA0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574BE-0401-5042-8C9F-9481A988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142E-8D57-8940-99CD-C8C5722C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5B580-D078-E84C-8D25-549697B69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5A278-FD7B-EE4A-8DB1-6FC39074D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D7EB2-4843-BA4A-8D5A-21C53001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E18F6-7434-AE48-967A-6C1EA9B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4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4FE11-AF59-8442-A962-80B5DD8C2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9FCB6-9641-EE42-884F-449479D48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7D228-D657-8044-93CE-AB3AA4033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CF5F7-424D-404E-AF49-D440B3F7F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49A02-B8B2-6943-BFAF-6E5CE279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C2E0-6D41-1046-8DED-DF086150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57AE-5435-EA4C-B77B-74CF7744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D5863-8F3A-E740-BA05-8A58DC75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5C5BA-FC27-2E44-A75D-F0FE816CA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AAABD-69B5-8140-9F71-ADD73E40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3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035E-95CD-774D-9F07-7D55AE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E1091-3DF1-5041-8DFE-7E4EBA7A8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C918F-36FB-7745-AF44-04C9D6A97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6E586-C9F9-654C-B7C4-CBA181E8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15219-352B-0248-B583-DAECDAE0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0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6DC3-7817-B746-A012-DA10E23CF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40915-9BD4-7C4E-82AB-BDDC408BA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C74D9-29FE-F444-B1FE-FD2F79647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3D56C-D0BE-6849-95C0-55118D98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D0017-624C-7342-9E74-02977229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1A0F3-3530-4448-83D0-91188F59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1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624D-D7E0-0C42-B164-2B630C09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EE80D-5433-6144-96AD-7A0E9BC77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9DFA3-D204-4C4D-A44E-68704ACAB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CA914-D6C8-B644-90C6-938267A71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9F117-1E1A-ED4B-B1BE-9A733E521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AD5A05-D7A7-3040-8090-BC48A316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8D99B-3822-AA45-AA4B-B9363E5CC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5841FE-8DAC-AF4D-A164-A74DFCA1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2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8008-591F-BD4C-A15B-8256EA90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81454-C869-3F40-B02B-7634C91F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8D88B-A002-FB43-B638-47DB0C35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6D1B1-1C68-F847-A8AB-3B483C59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4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A7807-FAA1-CA47-BB16-3415A111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CE814-2FF4-E243-86CB-CEF97782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197B6-5094-5A4B-9C86-4C5C67D5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2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8519-1FB9-8145-870E-983B7BDB9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C8CF9-6849-124D-8B82-1EECDC63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D2A5A-D9DB-EE40-9CA2-8B02F2EB4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9F296-32D4-254B-8B89-F49E2B39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FD44D-8461-BC45-B346-E3458D42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DB895-E4DA-0B46-8361-428DB4DD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9985-BE70-6647-947C-07E8AA6E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7E58A-FA30-9943-B612-C89A0B892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83FA7-B213-5846-9915-5F17354E4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4C167-4245-9A47-928B-E2885368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8C762-24A4-7442-9A74-50F8CD95F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0121B-F4AB-2A42-8E55-BC82DA88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5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5E99B1-2143-2E43-B844-C9D11168F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2CB78-9027-414D-9103-889FCC044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2EE34-EB91-E746-B99A-5AEC820F9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E014A-F6B8-D840-8CAA-1CAA38320C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5D52-91DD-DB48-AC19-0AE87A356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F325-AE8B-F34B-AA44-0C7419B68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B5C61-2F94-3C4F-BF3C-2422D94A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9C20-B034-2A48-883C-A1E89D71D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AWSMLDataprep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BAD67-02EA-3A44-9146-D3AA8AA7C6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1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D6F7-8960-0B48-9ABF-A977BDA3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nominal data points is a no-no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596F1A-D8CA-6E4F-A073-227A0BEAC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60" y="1825625"/>
            <a:ext cx="76200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6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D27D-7E22-9540-A3A9-C2ADB08A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so one-hot 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C1461A-5E8C-3941-A578-2EB2FAFF2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features for each type</a:t>
            </a:r>
          </a:p>
          <a:p>
            <a:r>
              <a:rPr lang="en-US" dirty="0"/>
              <a:t>May not work well for many types – would need grouping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08717A7-374B-6B4B-9F00-96B6413D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6" y="2856345"/>
            <a:ext cx="9438503" cy="37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1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E765-8D15-2443-B8C4-987C5B51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</a:t>
            </a:r>
            <a:r>
              <a:rPr lang="en-US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B8E-121D-CC4D-826B-55FF3C0A9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features or attributes in data</a:t>
            </a:r>
          </a:p>
          <a:p>
            <a:r>
              <a:rPr lang="en-US" dirty="0"/>
              <a:t>Getting them ready for the model</a:t>
            </a:r>
          </a:p>
          <a:p>
            <a:r>
              <a:rPr lang="en-US" dirty="0"/>
              <a:t>Text feature engineering:</a:t>
            </a:r>
          </a:p>
          <a:p>
            <a:pPr lvl="1"/>
            <a:r>
              <a:rPr lang="en-US" dirty="0"/>
              <a:t>Transforming text to data so ML algorithms can better analyze it</a:t>
            </a:r>
          </a:p>
          <a:p>
            <a:pPr lvl="1"/>
            <a:r>
              <a:rPr lang="en-US" dirty="0"/>
              <a:t>Splitting text into bite size pieces</a:t>
            </a:r>
          </a:p>
          <a:p>
            <a:r>
              <a:rPr lang="en-US" dirty="0"/>
              <a:t>Transformed data used in: NLP, speech recognition, text to speech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6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DE17-05DF-1E40-B312-CFD258C2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text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E259C6-D550-8B44-BC66-4D85432B3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44" y="1825625"/>
            <a:ext cx="9031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0753-8F06-904F-8B35-AA7490BD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text feature engineering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BCFCEF-39FB-3649-952E-6B128DA06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124" y="1825625"/>
            <a:ext cx="95217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76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9C7A-7374-5F4E-92CE-9C0428C7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D4D20-1BD4-5A45-A6F5-DC49A1450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Tokenises</a:t>
            </a:r>
            <a:r>
              <a:rPr lang="en-US" dirty="0"/>
              <a:t> raw text and creates statistical representation of the text</a:t>
            </a:r>
          </a:p>
          <a:p>
            <a:r>
              <a:rPr lang="en-US" dirty="0"/>
              <a:t>Breaks up text by white space</a:t>
            </a:r>
          </a:p>
        </p:txBody>
      </p:sp>
    </p:spTree>
    <p:extLst>
      <p:ext uri="{BB962C8B-B14F-4D97-AF65-F5344CB8AC3E}">
        <p14:creationId xmlns:p14="http://schemas.microsoft.com/office/powerpoint/2010/main" val="231640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C07D-9D28-A146-986D-6621C7F4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o’ words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78E47-DAED-BB4F-AF7F-0BC5A0EA2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Breaks words up that are separated by white space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475CB-2C8D-9947-97AE-515047AF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7" y="2330175"/>
            <a:ext cx="8200768" cy="41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3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FCFD-8484-B741-98DC-FF701911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EBBC7-8899-5042-937F-31EB7420A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Splits sentence into words split up by </a:t>
            </a:r>
            <a:r>
              <a:rPr lang="en-US" dirty="0" err="1"/>
              <a:t>whitepaces</a:t>
            </a:r>
            <a:endParaRPr lang="en-US" dirty="0"/>
          </a:p>
          <a:p>
            <a:r>
              <a:rPr lang="en-US" dirty="0"/>
              <a:t>1 gram is same as Bag 0’ words</a:t>
            </a:r>
          </a:p>
          <a:p>
            <a:r>
              <a:rPr lang="en-US" dirty="0"/>
              <a:t>Use case: spam filter</a:t>
            </a:r>
          </a:p>
          <a:p>
            <a:pPr marL="0" indent="0">
              <a:buNone/>
            </a:pPr>
            <a:r>
              <a:rPr lang="en-US" dirty="0"/>
              <a:t>“click here”,</a:t>
            </a:r>
          </a:p>
          <a:p>
            <a:pPr marL="0" indent="0">
              <a:buNone/>
            </a:pPr>
            <a:r>
              <a:rPr lang="en-US" dirty="0"/>
              <a:t>“you won the lottery”</a:t>
            </a:r>
          </a:p>
          <a:p>
            <a:pPr marL="0" indent="0">
              <a:buNone/>
            </a:pPr>
            <a:r>
              <a:rPr lang="en-US" dirty="0"/>
              <a:t>Unigram – 1 word</a:t>
            </a:r>
          </a:p>
          <a:p>
            <a:pPr marL="0" indent="0">
              <a:buNone/>
            </a:pPr>
            <a:r>
              <a:rPr lang="en-US" dirty="0"/>
              <a:t>Bigram – 2 word</a:t>
            </a:r>
          </a:p>
          <a:p>
            <a:pPr marL="0" indent="0">
              <a:buNone/>
            </a:pPr>
            <a:r>
              <a:rPr lang="en-US" dirty="0"/>
              <a:t>Trigram – 3 word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E3585-CE6C-B944-A5E7-848C0B86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772" y="2963412"/>
            <a:ext cx="7125730" cy="35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63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774E-BA4A-3041-AA29-2AB07CC5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F57F2-3287-DC4C-9965-D9193694F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02043"/>
            <a:ext cx="10515600" cy="50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81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EB67-FAC0-DB42-857F-179B4376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OSB in 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914C77-A1C0-3645-9CA5-AAFAC979C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Highlights common words as less important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2BBE7BC-4C2C-1E4E-A6BE-FC5C4448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4" y="2270468"/>
            <a:ext cx="7040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4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6D62-D171-B64B-BEA6-1F28B437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FAACA-6789-F042-A28F-B2EEB36E3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Cleaning, Scrubbing, Sanitizing</a:t>
            </a:r>
          </a:p>
          <a:p>
            <a:r>
              <a:rPr lang="en-US" dirty="0"/>
              <a:t>Sometimes we need to convert text to number, fix inaccuracies</a:t>
            </a:r>
          </a:p>
          <a:p>
            <a:r>
              <a:rPr lang="en-US" dirty="0"/>
              <a:t>Prepare for model training and testing</a:t>
            </a:r>
          </a:p>
          <a:p>
            <a:r>
              <a:rPr lang="en-US" dirty="0"/>
              <a:t>Categorical Encoding – converting text to numbers</a:t>
            </a:r>
          </a:p>
          <a:p>
            <a:r>
              <a:rPr lang="en-US" dirty="0"/>
              <a:t>Feature Engineering – transforms features to make them relevant to ML algorithms</a:t>
            </a:r>
          </a:p>
          <a:p>
            <a:r>
              <a:rPr lang="en-US" dirty="0"/>
              <a:t>Handling missing values – removing incomplete, irrelevant, duplicated data</a:t>
            </a:r>
          </a:p>
        </p:txBody>
      </p:sp>
    </p:spTree>
    <p:extLst>
      <p:ext uri="{BB962C8B-B14F-4D97-AF65-F5344CB8AC3E}">
        <p14:creationId xmlns:p14="http://schemas.microsoft.com/office/powerpoint/2010/main" val="2683227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B03E-2896-0942-B16F-DE5916D9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ED343-008C-F244-959E-70137BFE0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common words less meaningful </a:t>
            </a:r>
          </a:p>
          <a:p>
            <a:r>
              <a:rPr lang="en-US" dirty="0"/>
              <a:t>For e.g. the, and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A3009-7CDD-3449-B096-5A0F124D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69" y="2828554"/>
            <a:ext cx="9461157" cy="366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10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9822-5C60-3844-8380-FC7CFDB2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9A0CAF-79E1-3948-9FF6-889038E39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754" y="1825625"/>
            <a:ext cx="87504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65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97EF-B547-664C-81EA-969C7F14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Vectorizing TF-IDF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25A3C3-4BA5-094E-A512-AD261C32A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849" y="1825625"/>
            <a:ext cx="8962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67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0845-7FFE-C242-A242-0FEDD43C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2CFD92-28E3-4C40-93E6-645C984EA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440" y="1825625"/>
            <a:ext cx="94831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30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64C5-837A-4A40-9A75-5E9ADB28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punctuation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EADBBF-3D8C-9F4A-AA1A-3A52EC5CE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0204"/>
            <a:ext cx="10515600" cy="412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B79A-1016-264B-82D2-83DBE435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Lowercasing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4FB34F-B02F-0C4B-9558-3B40D7E20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4F083DA-22CF-AC4B-9C1A-2D526534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51" y="2423565"/>
            <a:ext cx="8598162" cy="36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60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CB87-DEF4-1D4D-857F-530196AD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product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0A6F3-C08F-3E4B-80BF-B98B2B869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words together. See example below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01670-A9BA-4A46-A64E-F9BFF3B9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51" y="2301464"/>
            <a:ext cx="8163697" cy="44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88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CB11-AC6E-C142-8394-9095D7F2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2FB8D-B422-BB47-8EA1-C19491126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Extracts meaningful information from mere dates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04942-0BCF-3041-A4EB-1B9C740A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57" y="2364241"/>
            <a:ext cx="10323443" cy="394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70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F5A6-C9B6-AA4C-9E3C-C13D70C0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engineering function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4AE87D-0A1C-594B-9AFA-7BEF0BD5B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66" y="1825625"/>
            <a:ext cx="91458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3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9BFF-1FA2-2247-B080-A3DFD84D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4F6BE-C627-0145-BD84-A89B8C302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it east for algorithms to analyze data</a:t>
            </a:r>
          </a:p>
          <a:p>
            <a:r>
              <a:rPr lang="en-US" dirty="0"/>
              <a:t>Feature scaling: changing values so all are on same scale</a:t>
            </a:r>
          </a:p>
          <a:p>
            <a:pPr lvl="1"/>
            <a:r>
              <a:rPr lang="en-US" dirty="0"/>
              <a:t>Normalizations</a:t>
            </a:r>
          </a:p>
          <a:p>
            <a:pPr lvl="1"/>
            <a:r>
              <a:rPr lang="en-US" dirty="0"/>
              <a:t>Standardizations</a:t>
            </a:r>
          </a:p>
          <a:p>
            <a:r>
              <a:rPr lang="en-US" dirty="0"/>
              <a:t>Binning: changes values into groups or buckets</a:t>
            </a:r>
          </a:p>
          <a:p>
            <a:pPr lvl="1"/>
            <a:r>
              <a:rPr lang="en-US" dirty="0"/>
              <a:t>Quantile binning: assign same number of features to each bin</a:t>
            </a:r>
          </a:p>
        </p:txBody>
      </p:sp>
    </p:spTree>
    <p:extLst>
      <p:ext uri="{BB962C8B-B14F-4D97-AF65-F5344CB8AC3E}">
        <p14:creationId xmlns:p14="http://schemas.microsoft.com/office/powerpoint/2010/main" val="50484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991F-C689-0F4F-8660-4180BA98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tool to use?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170D5-7E5A-1348-930B-B1EDBF878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ETL jobs – AWS Glue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E64A465-8202-0B4D-9145-769B67F4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13" y="2347785"/>
            <a:ext cx="8365993" cy="38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0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CB1-C71E-6F41-9C30-D897ECD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EC8D-C081-6A4B-957E-CCBEA7F55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down: outliers can throw off this though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2342A-4713-4B43-83B3-03D5FE93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1" y="2398056"/>
            <a:ext cx="8410832" cy="44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32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6430-D204-0442-9793-B8DAB2DC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4B6897-54B5-224A-88EF-40282F863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average zero</a:t>
            </a:r>
          </a:p>
          <a:p>
            <a:r>
              <a:rPr lang="en-US" dirty="0" err="1"/>
              <a:t>Zscore</a:t>
            </a:r>
            <a:r>
              <a:rPr lang="en-US" dirty="0"/>
              <a:t> used for remainder values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E203509-3E97-9F40-933D-3EB94224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5903"/>
            <a:ext cx="10515600" cy="39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4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1BE6-56FF-4740-AF17-15C0C40C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50F8C1-C7AE-5645-9C51-496BC2C80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459779" cy="516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6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D570-C598-8C41-9014-3E911588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FF9E79-16BB-574E-89D4-7E8D6214A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case: persons age group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6896F46-FFB1-6447-A6EE-84D413D8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80" y="2421925"/>
            <a:ext cx="7707709" cy="37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21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2346-2499-184F-A5D3-B925A951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Quantile binning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5C1F8-77C2-FA45-8105-CC965ABE9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binning can result in bins with unequal number of values</a:t>
            </a:r>
          </a:p>
          <a:p>
            <a:r>
              <a:rPr lang="en-US" dirty="0"/>
              <a:t>Quantile binning re adjusts the bin ranges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B5745-B5C2-4748-863A-78ACE238F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95" y="2926949"/>
            <a:ext cx="7496432" cy="32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65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7641-8554-CC49-875D-A4470AD7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AAA78F-F5A2-9445-98FF-F4C1C124B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696" y="1825625"/>
            <a:ext cx="8818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3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2470-E48C-044B-B41B-B64AE177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hot encoding (making feature types)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B151C1-3BD7-9B41-B3E7-91E1F6CD2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493"/>
            <a:ext cx="10515600" cy="42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86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3258-DD75-5045-BC67-C3763B25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2CFAF4-40DA-AF4D-8791-326737B6E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249" y="1825625"/>
            <a:ext cx="91515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33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791E-E85E-6D49-A38A-01FE9274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381AB-DFE2-E643-A9D0-0B5E19B9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useful info from images</a:t>
            </a:r>
          </a:p>
          <a:p>
            <a:r>
              <a:rPr lang="en-US" dirty="0"/>
              <a:t>E.g.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D1981-8AFF-FA48-B582-946387FE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32" y="2268295"/>
            <a:ext cx="8324335" cy="40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41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289C-7983-E546-B0F2-BB575800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C3457-6840-714B-AB0F-84A15CF3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useful info from audio and sounds</a:t>
            </a:r>
          </a:p>
          <a:p>
            <a:r>
              <a:rPr lang="en-US" dirty="0"/>
              <a:t>E.g.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05361-4E11-A840-AC37-01885334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6" y="2344185"/>
            <a:ext cx="9016314" cy="39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CB1B-0C80-5043-ABA0-EBEF5749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8409D5-0599-2D48-BBBA-FD54C9539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which </a:t>
            </a:r>
            <a:r>
              <a:rPr lang="en-US" dirty="0" err="1"/>
              <a:t>algo</a:t>
            </a:r>
            <a:r>
              <a:rPr lang="en-US" dirty="0"/>
              <a:t> is needed, we need to encode or not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320A959-76A0-6740-8B63-2AA95794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20" y="2335380"/>
            <a:ext cx="7902495" cy="38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66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CB980-7879-3841-90DB-7F657DF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C77FC-2E8D-5047-A91D-1581FAA08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values can skew results</a:t>
            </a:r>
          </a:p>
          <a:p>
            <a:r>
              <a:rPr lang="en-US" dirty="0" err="1"/>
              <a:t>E.g</a:t>
            </a:r>
            <a:r>
              <a:rPr lang="en-US" dirty="0"/>
              <a:t> null, </a:t>
            </a:r>
            <a:r>
              <a:rPr lang="en-US" dirty="0" err="1"/>
              <a:t>NaN</a:t>
            </a:r>
            <a:r>
              <a:rPr lang="en-US" dirty="0"/>
              <a:t>, None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963CB-BE9B-1443-A7C7-C8AA2633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0" y="2754724"/>
            <a:ext cx="8138983" cy="41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06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2280-CE03-1A48-950D-4197EEE2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8C400-5795-3D43-8F7F-A86E9A9AA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Selecting most relevant features to prevent over complicating analysis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dirty="0"/>
              <a:t>Manual: done intuitively by humans</a:t>
            </a:r>
          </a:p>
          <a:p>
            <a:pPr lvl="1"/>
            <a:r>
              <a:rPr lang="en-US" dirty="0"/>
              <a:t>Unsupervised: Principal Component Analysis – reduces number of features while retaining as much information as possible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C1E5B-4807-E241-84A2-C68580AC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54" y="4001294"/>
            <a:ext cx="6742670" cy="27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01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FCCA-63CB-F941-8D5A-F4F3AAE6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601E7-8A92-4F44-950F-500BC32E7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Glue – fully managed ETL allows you run Python, Scala, run jobs on demand, or schedule or trigger.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97A8F-5C5A-BC48-B14B-19225C1D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67" y="2750979"/>
            <a:ext cx="7706497" cy="41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87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4432-7DF4-B94B-81B2-216C32FA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8AC2B-FE33-FF41-928B-22C2F5FF9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consists of Data Catalog – </a:t>
            </a:r>
          </a:p>
          <a:p>
            <a:pPr lvl="1"/>
            <a:r>
              <a:rPr lang="en-US" dirty="0"/>
              <a:t>crawlers (classifiers) and databases</a:t>
            </a:r>
          </a:p>
          <a:p>
            <a:pPr lvl="1"/>
            <a:r>
              <a:rPr lang="en-US" dirty="0"/>
              <a:t>ETL – Jobs (on demand, on schedule)</a:t>
            </a:r>
          </a:p>
          <a:p>
            <a:pPr lvl="2"/>
            <a:r>
              <a:rPr lang="en-US" dirty="0"/>
              <a:t>Types – Spark (default) – Python or Scala</a:t>
            </a:r>
          </a:p>
          <a:p>
            <a:pPr lvl="2"/>
            <a:r>
              <a:rPr lang="en-US" dirty="0"/>
              <a:t>Python – will generate code for you</a:t>
            </a:r>
          </a:p>
          <a:p>
            <a:pPr lvl="2"/>
            <a:r>
              <a:rPr lang="en-US" dirty="0"/>
              <a:t>If you want to write your own script - Choose python shell for traditional python coding using </a:t>
            </a:r>
            <a:r>
              <a:rPr lang="en-US" dirty="0" err="1"/>
              <a:t>numpy</a:t>
            </a:r>
            <a:r>
              <a:rPr lang="en-US" dirty="0"/>
              <a:t>, it lets you choose supporting libraries – </a:t>
            </a:r>
            <a:r>
              <a:rPr lang="en-US" dirty="0" err="1"/>
              <a:t>numpy</a:t>
            </a:r>
            <a:r>
              <a:rPr lang="en-US" dirty="0"/>
              <a:t>, pandas</a:t>
            </a:r>
          </a:p>
          <a:p>
            <a:pPr lvl="1"/>
            <a:r>
              <a:rPr lang="en-US" dirty="0"/>
              <a:t>Endpoints</a:t>
            </a:r>
          </a:p>
          <a:p>
            <a:pPr lvl="2"/>
            <a:r>
              <a:rPr lang="en-US" dirty="0"/>
              <a:t>Allows you to create Notebooks – zeppelin or </a:t>
            </a:r>
            <a:r>
              <a:rPr lang="en-US" dirty="0" err="1"/>
              <a:t>jupyter</a:t>
            </a:r>
            <a:r>
              <a:rPr lang="en-US" dirty="0"/>
              <a:t> to do transformation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49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0C4C-2CE0-834D-B6A6-176D836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2EB30-04E3-514C-8513-A639A486F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with:</a:t>
            </a:r>
          </a:p>
          <a:p>
            <a:pPr lvl="1"/>
            <a:r>
              <a:rPr lang="en-US" dirty="0"/>
              <a:t>Data preparation, build, train model</a:t>
            </a:r>
          </a:p>
          <a:p>
            <a:pPr lvl="1"/>
            <a:r>
              <a:rPr lang="en-US" dirty="0"/>
              <a:t>You can spin up </a:t>
            </a:r>
            <a:r>
              <a:rPr lang="en-US" dirty="0" err="1"/>
              <a:t>jupyter</a:t>
            </a:r>
            <a:r>
              <a:rPr lang="en-US" dirty="0"/>
              <a:t> notebook instances which has access to the libraries needed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8B4C5-516F-B840-B1C1-90851559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77" y="3505822"/>
            <a:ext cx="6680887" cy="29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71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29A3-B344-C048-A97C-D8ACAD76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3D575-AFD5-864B-8133-8C5B90FE5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managed Hadoop cluster</a:t>
            </a:r>
          </a:p>
          <a:p>
            <a:r>
              <a:rPr lang="en-US" dirty="0"/>
              <a:t>We have to manage the ec2 though</a:t>
            </a:r>
          </a:p>
          <a:p>
            <a:r>
              <a:rPr lang="en-US" dirty="0"/>
              <a:t>In AWS glue, infra is managed – this is the easiest option for ETL jobs</a:t>
            </a:r>
          </a:p>
          <a:p>
            <a:r>
              <a:rPr lang="en-US" dirty="0"/>
              <a:t>EMR data can be integrated with </a:t>
            </a:r>
            <a:r>
              <a:rPr lang="en-US" dirty="0" err="1"/>
              <a:t>Sagemaker</a:t>
            </a:r>
            <a:r>
              <a:rPr lang="en-US" dirty="0"/>
              <a:t> using Apache spark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769CF-E394-B048-8F6D-978E0C46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7" y="3812980"/>
            <a:ext cx="8302919" cy="30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41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DE4E-378E-804B-B036-ADFFA57D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6CB7-14AF-E94C-A2B3-7B620F14C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is built into EMR</a:t>
            </a:r>
          </a:p>
          <a:p>
            <a:r>
              <a:rPr lang="en-US" dirty="0"/>
              <a:t>Supported kernels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6AAD2-E511-BD4E-9AF3-122687654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40" y="3086894"/>
            <a:ext cx="4775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6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1F527-4A12-154F-939D-45E92D6F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Athena and </a:t>
            </a:r>
            <a:r>
              <a:rPr lang="en-US" dirty="0" err="1"/>
              <a:t>Datapipeline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FDBC6-FDF2-0347-9CA8-28EBBB02B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Athena - You can create a catalog and DB on Glue and query it from Athena</a:t>
            </a:r>
          </a:p>
          <a:p>
            <a:r>
              <a:rPr lang="en-US" dirty="0" err="1"/>
              <a:t>Datapipeline</a:t>
            </a:r>
            <a:r>
              <a:rPr lang="en-US" dirty="0"/>
              <a:t> – process and move data between AWS compute services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1FBAB-86A2-0842-A3A6-98DDCA20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902" y="3524499"/>
            <a:ext cx="5964195" cy="32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8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11EA3-F8CB-644C-8D10-13CB806C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tool to pick?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477FDD-E32B-1445-8500-0B1F84214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296" y="1825625"/>
            <a:ext cx="8193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6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1F20-CAA9-664C-8CFA-5FCCAB64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0866D-F20E-3741-83BC-989E585D1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 – order does not matter</a:t>
            </a:r>
          </a:p>
          <a:p>
            <a:r>
              <a:rPr lang="en-US" dirty="0"/>
              <a:t>Ordinal – order does matter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A30EC-AF37-AF45-A3FE-4A6AB680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66" y="2964178"/>
            <a:ext cx="8126627" cy="334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9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911C-5CC2-AE49-8AA1-E2B728F0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– Home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5006CD-EF3C-F740-8A34-88896585B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9965"/>
            <a:ext cx="10515600" cy="424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45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C570-4E49-B845-8775-5FE8F893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data points - no encoding needed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938DDA-15BD-144A-BC73-18A67EFBD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4343"/>
            <a:ext cx="10515600" cy="421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3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7BED-D2CD-B344-8A89-B1F4CD19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approved target attribute needs encoding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239131-0650-D04F-A8C2-E8B01FE8C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200" y="1825625"/>
            <a:ext cx="9129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3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DDF9-8778-5D4E-800C-A74AE270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data points need mapping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80FF65-1103-5848-8D2E-7D732AE5A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504" y="1825625"/>
            <a:ext cx="89949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53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727</Words>
  <Application>Microsoft Macintosh PowerPoint</Application>
  <PresentationFormat>Widescreen</PresentationFormat>
  <Paragraphs>123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AWSMLDataprep</vt:lpstr>
      <vt:lpstr>Data prep</vt:lpstr>
      <vt:lpstr>What tool to use?</vt:lpstr>
      <vt:lpstr>Categorical Encoding</vt:lpstr>
      <vt:lpstr>Examples</vt:lpstr>
      <vt:lpstr>Data set – Home data</vt:lpstr>
      <vt:lpstr>Continuous data points - no encoding needed </vt:lpstr>
      <vt:lpstr>Loan approved target attribute needs encoding</vt:lpstr>
      <vt:lpstr>Ordinal data points need mapping</vt:lpstr>
      <vt:lpstr>Encoding nominal data points is a no-no</vt:lpstr>
      <vt:lpstr>Instead so one-hot encoding</vt:lpstr>
      <vt:lpstr>Text feature engineering</vt:lpstr>
      <vt:lpstr>Examples of text data</vt:lpstr>
      <vt:lpstr>Example of text feature engineering</vt:lpstr>
      <vt:lpstr>Bag of words</vt:lpstr>
      <vt:lpstr>Bag o’ words example</vt:lpstr>
      <vt:lpstr>N gram</vt:lpstr>
      <vt:lpstr>PowerPoint Presentation</vt:lpstr>
      <vt:lpstr>OSB in action</vt:lpstr>
      <vt:lpstr>TF-IDF</vt:lpstr>
      <vt:lpstr>TF-IDF</vt:lpstr>
      <vt:lpstr>Vectorizing TF-IDF</vt:lpstr>
      <vt:lpstr>Use cases</vt:lpstr>
      <vt:lpstr>Removing punctuation</vt:lpstr>
      <vt:lpstr>Lowercasing</vt:lpstr>
      <vt:lpstr>Cartesian product transformation</vt:lpstr>
      <vt:lpstr>Feature engineering dates</vt:lpstr>
      <vt:lpstr>Text engineering function comparison</vt:lpstr>
      <vt:lpstr>Numeric feature engineering</vt:lpstr>
      <vt:lpstr>Normalization example</vt:lpstr>
      <vt:lpstr>Standardization</vt:lpstr>
      <vt:lpstr>PowerPoint Presentation</vt:lpstr>
      <vt:lpstr>Binning</vt:lpstr>
      <vt:lpstr>Quantile binning</vt:lpstr>
      <vt:lpstr>Categorization</vt:lpstr>
      <vt:lpstr>One hot encoding (making feature types)</vt:lpstr>
      <vt:lpstr>Summary</vt:lpstr>
      <vt:lpstr>Image feature engineering</vt:lpstr>
      <vt:lpstr>Audio feature engineering</vt:lpstr>
      <vt:lpstr>Handling missing values</vt:lpstr>
      <vt:lpstr>Feature selection</vt:lpstr>
      <vt:lpstr>Helper Tools</vt:lpstr>
      <vt:lpstr>AWS Glue</vt:lpstr>
      <vt:lpstr>Sagemaker</vt:lpstr>
      <vt:lpstr>EMR</vt:lpstr>
      <vt:lpstr>EMR</vt:lpstr>
      <vt:lpstr>Athena and Datapipeline</vt:lpstr>
      <vt:lpstr>What tool to pick?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AWSMLDataprep</dc:title>
  <dc:creator>Sid Telang</dc:creator>
  <cp:lastModifiedBy>Sid Telang</cp:lastModifiedBy>
  <cp:revision>114</cp:revision>
  <dcterms:created xsi:type="dcterms:W3CDTF">2019-04-19T01:42:46Z</dcterms:created>
  <dcterms:modified xsi:type="dcterms:W3CDTF">2019-04-24T01:20:32Z</dcterms:modified>
</cp:coreProperties>
</file>